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60" r:id="rId2"/>
    <p:sldId id="264" r:id="rId3"/>
    <p:sldId id="263" r:id="rId4"/>
    <p:sldId id="265" r:id="rId5"/>
    <p:sldId id="270" r:id="rId6"/>
    <p:sldId id="281" r:id="rId7"/>
    <p:sldId id="282" r:id="rId8"/>
    <p:sldId id="284" r:id="rId9"/>
    <p:sldId id="283" r:id="rId10"/>
    <p:sldId id="271" r:id="rId11"/>
    <p:sldId id="285" r:id="rId12"/>
    <p:sldId id="273" r:id="rId13"/>
    <p:sldId id="286" r:id="rId14"/>
    <p:sldId id="272" r:id="rId15"/>
    <p:sldId id="274" r:id="rId16"/>
    <p:sldId id="275" r:id="rId17"/>
    <p:sldId id="276" r:id="rId18"/>
    <p:sldId id="291" r:id="rId19"/>
    <p:sldId id="277" r:id="rId20"/>
    <p:sldId id="287" r:id="rId21"/>
    <p:sldId id="288" r:id="rId22"/>
    <p:sldId id="278" r:id="rId23"/>
    <p:sldId id="289" r:id="rId24"/>
    <p:sldId id="290" r:id="rId25"/>
    <p:sldId id="266" r:id="rId26"/>
    <p:sldId id="267" r:id="rId27"/>
    <p:sldId id="268" r:id="rId28"/>
    <p:sldId id="26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4C2D"/>
    <a:srgbClr val="DDA147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=""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=""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=""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=""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=""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=""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=""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40FBBEB-9721-4085-BD2B-25A030D5A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656"/>
            <a:ext cx="12192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5185" y="3584140"/>
            <a:ext cx="5632057" cy="2262748"/>
          </a:xfrm>
        </p:spPr>
        <p:txBody>
          <a:bodyPr>
            <a:normAutofit/>
          </a:bodyPr>
          <a:lstStyle/>
          <a:p>
            <a:r>
              <a:rPr lang="en-US" sz="57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Employee </a:t>
            </a:r>
            <a:br>
              <a:rPr lang="en-US" sz="57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57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Travel Booking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="" xmlns:a16="http://schemas.microsoft.com/office/drawing/2014/main" id="{9BAF88A0-08CB-4368-B53B-4380BD1B7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80522"/>
              </p:ext>
            </p:extLst>
          </p:nvPr>
        </p:nvGraphicFramePr>
        <p:xfrm>
          <a:off x="5028224" y="6039010"/>
          <a:ext cx="716377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63776">
                  <a:extLst>
                    <a:ext uri="{9D8B030D-6E8A-4147-A177-3AD203B41FA5}">
                      <a16:colId xmlns="" xmlns:a16="http://schemas.microsoft.com/office/drawing/2014/main" val="1817118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Created By </a:t>
                      </a:r>
                    </a:p>
                    <a:p>
                      <a:pPr algn="r"/>
                      <a:r>
                        <a:rPr lang="en-US" dirty="0"/>
                        <a:t>Anjali Patil, Snehal Barge, Sanjana Mishra, Diksha Rambhad, Tanvi Dhasade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25965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217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E3C486F-F121-4941-B6FD-2830A2B54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3" t="3144" r="33632" b="34591"/>
          <a:stretch/>
        </p:blipFill>
        <p:spPr>
          <a:xfrm>
            <a:off x="816668" y="547777"/>
            <a:ext cx="10558663" cy="576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20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2099C13-0479-45F9-9906-07E448CF1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87" t="10314" r="12122" b="12075"/>
          <a:stretch/>
        </p:blipFill>
        <p:spPr>
          <a:xfrm>
            <a:off x="941717" y="467927"/>
            <a:ext cx="10308566" cy="592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18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1B5D3D9-88F1-477A-A98F-B81E91A13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6"/>
          <a:stretch/>
        </p:blipFill>
        <p:spPr>
          <a:xfrm>
            <a:off x="974784" y="508959"/>
            <a:ext cx="10473499" cy="568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42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6" y="309093"/>
            <a:ext cx="10753859" cy="637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34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06C52E2-0E0B-4702-962A-77779420E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3" t="14843" r="27052" b="22138"/>
          <a:stretch/>
        </p:blipFill>
        <p:spPr>
          <a:xfrm>
            <a:off x="997788" y="612898"/>
            <a:ext cx="10196424" cy="563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45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F139BE1-AFA5-42EE-BEEB-49FCB2239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6" t="12076" r="41698" b="36730"/>
          <a:stretch/>
        </p:blipFill>
        <p:spPr>
          <a:xfrm>
            <a:off x="1170317" y="656174"/>
            <a:ext cx="9851366" cy="55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81" y="808216"/>
            <a:ext cx="9649996" cy="545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17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39D5266-B9A3-441D-B1D9-C6D35A7DB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2" t="6163" r="38515" b="31195"/>
          <a:stretch/>
        </p:blipFill>
        <p:spPr>
          <a:xfrm>
            <a:off x="1187570" y="418657"/>
            <a:ext cx="9816860" cy="60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05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59" y="1026770"/>
            <a:ext cx="9084220" cy="49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24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828" y="721217"/>
            <a:ext cx="9408449" cy="530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35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6">
            <a:extLst>
              <a:ext uri="{FF2B5EF4-FFF2-40B4-BE49-F238E27FC236}">
                <a16:creationId xmlns="" xmlns:a16="http://schemas.microsoft.com/office/drawing/2014/main" id="{F43EF2EA-3A19-4C69-885D-6B8356492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890636"/>
              </p:ext>
            </p:extLst>
          </p:nvPr>
        </p:nvGraphicFramePr>
        <p:xfrm>
          <a:off x="1989677" y="2077915"/>
          <a:ext cx="8201998" cy="3714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1998">
                  <a:extLst>
                    <a:ext uri="{9D8B030D-6E8A-4147-A177-3AD203B41FA5}">
                      <a16:colId xmlns="" xmlns:a16="http://schemas.microsoft.com/office/drawing/2014/main" val="1885851957"/>
                    </a:ext>
                  </a:extLst>
                </a:gridCol>
              </a:tblGrid>
              <a:tr h="371475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91069571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="" xmlns:a16="http://schemas.microsoft.com/office/drawing/2014/main" id="{2F745B58-F215-4769-9079-02A3117CC559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12573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/>
              <a:t>CONTENTS</a:t>
            </a:r>
          </a:p>
        </p:txBody>
      </p:sp>
      <p:graphicFrame>
        <p:nvGraphicFramePr>
          <p:cNvPr id="4" name="Table 9">
            <a:extLst>
              <a:ext uri="{FF2B5EF4-FFF2-40B4-BE49-F238E27FC236}">
                <a16:creationId xmlns="" xmlns:a16="http://schemas.microsoft.com/office/drawing/2014/main" id="{8AA94BEB-B853-4654-B71A-CDC56DED5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321241"/>
              </p:ext>
            </p:extLst>
          </p:nvPr>
        </p:nvGraphicFramePr>
        <p:xfrm>
          <a:off x="1990175" y="2099896"/>
          <a:ext cx="1803028" cy="3714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3028">
                  <a:extLst>
                    <a:ext uri="{9D8B030D-6E8A-4147-A177-3AD203B41FA5}">
                      <a16:colId xmlns="" xmlns:a16="http://schemas.microsoft.com/office/drawing/2014/main" val="39836568"/>
                    </a:ext>
                  </a:extLst>
                </a:gridCol>
              </a:tblGrid>
              <a:tr h="371475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B54C2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50861052"/>
                  </a:ext>
                </a:extLst>
              </a:tr>
            </a:tbl>
          </a:graphicData>
        </a:graphic>
      </p:graphicFrame>
      <p:graphicFrame>
        <p:nvGraphicFramePr>
          <p:cNvPr id="5" name="Table 9">
            <a:extLst>
              <a:ext uri="{FF2B5EF4-FFF2-40B4-BE49-F238E27FC236}">
                <a16:creationId xmlns="" xmlns:a16="http://schemas.microsoft.com/office/drawing/2014/main" id="{51202015-6725-4D91-8303-7B4ACDE6A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529288"/>
              </p:ext>
            </p:extLst>
          </p:nvPr>
        </p:nvGraphicFramePr>
        <p:xfrm>
          <a:off x="4110136" y="2076450"/>
          <a:ext cx="1803028" cy="3714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3028">
                  <a:extLst>
                    <a:ext uri="{9D8B030D-6E8A-4147-A177-3AD203B41FA5}">
                      <a16:colId xmlns="" xmlns:a16="http://schemas.microsoft.com/office/drawing/2014/main" val="39836568"/>
                    </a:ext>
                  </a:extLst>
                </a:gridCol>
              </a:tblGrid>
              <a:tr h="371475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50861052"/>
                  </a:ext>
                </a:extLst>
              </a:tr>
            </a:tbl>
          </a:graphicData>
        </a:graphic>
      </p:graphicFrame>
      <p:graphicFrame>
        <p:nvGraphicFramePr>
          <p:cNvPr id="6" name="Table 9">
            <a:extLst>
              <a:ext uri="{FF2B5EF4-FFF2-40B4-BE49-F238E27FC236}">
                <a16:creationId xmlns="" xmlns:a16="http://schemas.microsoft.com/office/drawing/2014/main" id="{39A92A5D-4221-4BAD-9459-E742C30CF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320955"/>
              </p:ext>
            </p:extLst>
          </p:nvPr>
        </p:nvGraphicFramePr>
        <p:xfrm>
          <a:off x="6249391" y="2076450"/>
          <a:ext cx="1803028" cy="3714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3028">
                  <a:extLst>
                    <a:ext uri="{9D8B030D-6E8A-4147-A177-3AD203B41FA5}">
                      <a16:colId xmlns="" xmlns:a16="http://schemas.microsoft.com/office/drawing/2014/main" val="39836568"/>
                    </a:ext>
                  </a:extLst>
                </a:gridCol>
              </a:tblGrid>
              <a:tr h="371475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50861052"/>
                  </a:ext>
                </a:extLst>
              </a:tr>
            </a:tbl>
          </a:graphicData>
        </a:graphic>
      </p:graphicFrame>
      <p:graphicFrame>
        <p:nvGraphicFramePr>
          <p:cNvPr id="7" name="Table 9">
            <a:extLst>
              <a:ext uri="{FF2B5EF4-FFF2-40B4-BE49-F238E27FC236}">
                <a16:creationId xmlns="" xmlns:a16="http://schemas.microsoft.com/office/drawing/2014/main" id="{F9EC47B4-EC78-49DE-AA1D-8F36EC90C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815548"/>
              </p:ext>
            </p:extLst>
          </p:nvPr>
        </p:nvGraphicFramePr>
        <p:xfrm>
          <a:off x="8388646" y="2076450"/>
          <a:ext cx="1803028" cy="3714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3028">
                  <a:extLst>
                    <a:ext uri="{9D8B030D-6E8A-4147-A177-3AD203B41FA5}">
                      <a16:colId xmlns="" xmlns:a16="http://schemas.microsoft.com/office/drawing/2014/main" val="39836568"/>
                    </a:ext>
                  </a:extLst>
                </a:gridCol>
              </a:tblGrid>
              <a:tr h="371475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50861052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="" xmlns:a16="http://schemas.microsoft.com/office/drawing/2014/main" id="{FC49D9BC-73F8-4FBD-A857-F6636D300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463932"/>
              </p:ext>
            </p:extLst>
          </p:nvPr>
        </p:nvGraphicFramePr>
        <p:xfrm>
          <a:off x="1997188" y="2179191"/>
          <a:ext cx="1767570" cy="1432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7570">
                  <a:extLst>
                    <a:ext uri="{9D8B030D-6E8A-4147-A177-3AD203B41FA5}">
                      <a16:colId xmlns="" xmlns:a16="http://schemas.microsoft.com/office/drawing/2014/main" val="475138377"/>
                    </a:ext>
                  </a:extLst>
                </a:gridCol>
              </a:tblGrid>
              <a:tr h="1117924">
                <a:tc>
                  <a:txBody>
                    <a:bodyPr/>
                    <a:lstStyle/>
                    <a:p>
                      <a:pPr algn="ctr"/>
                      <a:r>
                        <a:rPr lang="en-US" sz="8800" dirty="0"/>
                        <a:t>01</a:t>
                      </a:r>
                      <a:endParaRPr lang="en-IN" sz="8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14619922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="" xmlns:a16="http://schemas.microsoft.com/office/drawing/2014/main" id="{8634A4F6-8042-43E9-9A32-A0822779E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186625"/>
              </p:ext>
            </p:extLst>
          </p:nvPr>
        </p:nvGraphicFramePr>
        <p:xfrm>
          <a:off x="4117127" y="2179191"/>
          <a:ext cx="1767570" cy="1432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7570">
                  <a:extLst>
                    <a:ext uri="{9D8B030D-6E8A-4147-A177-3AD203B41FA5}">
                      <a16:colId xmlns="" xmlns:a16="http://schemas.microsoft.com/office/drawing/2014/main" val="475138377"/>
                    </a:ext>
                  </a:extLst>
                </a:gridCol>
              </a:tblGrid>
              <a:tr h="1117924">
                <a:tc>
                  <a:txBody>
                    <a:bodyPr/>
                    <a:lstStyle/>
                    <a:p>
                      <a:pPr algn="ctr"/>
                      <a:r>
                        <a:rPr lang="en-US" sz="8800" dirty="0"/>
                        <a:t>02</a:t>
                      </a:r>
                      <a:endParaRPr lang="en-IN" sz="8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1461992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7A5B4F2E-FB9A-4AB0-B2B9-DF37CB0C0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109804"/>
              </p:ext>
            </p:extLst>
          </p:nvPr>
        </p:nvGraphicFramePr>
        <p:xfrm>
          <a:off x="6261773" y="2179191"/>
          <a:ext cx="1767570" cy="1432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7570">
                  <a:extLst>
                    <a:ext uri="{9D8B030D-6E8A-4147-A177-3AD203B41FA5}">
                      <a16:colId xmlns="" xmlns:a16="http://schemas.microsoft.com/office/drawing/2014/main" val="475138377"/>
                    </a:ext>
                  </a:extLst>
                </a:gridCol>
              </a:tblGrid>
              <a:tr h="1117924">
                <a:tc>
                  <a:txBody>
                    <a:bodyPr/>
                    <a:lstStyle/>
                    <a:p>
                      <a:pPr algn="ctr"/>
                      <a:r>
                        <a:rPr lang="en-US" sz="8800" dirty="0"/>
                        <a:t>03</a:t>
                      </a:r>
                      <a:endParaRPr lang="en-IN" sz="8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14619922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="" xmlns:a16="http://schemas.microsoft.com/office/drawing/2014/main" id="{D65CB40D-2A04-4276-BF78-90C05363A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72161"/>
              </p:ext>
            </p:extLst>
          </p:nvPr>
        </p:nvGraphicFramePr>
        <p:xfrm>
          <a:off x="8399580" y="2179191"/>
          <a:ext cx="1767570" cy="1432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7570">
                  <a:extLst>
                    <a:ext uri="{9D8B030D-6E8A-4147-A177-3AD203B41FA5}">
                      <a16:colId xmlns="" xmlns:a16="http://schemas.microsoft.com/office/drawing/2014/main" val="475138377"/>
                    </a:ext>
                  </a:extLst>
                </a:gridCol>
              </a:tblGrid>
              <a:tr h="1117924">
                <a:tc>
                  <a:txBody>
                    <a:bodyPr/>
                    <a:lstStyle/>
                    <a:p>
                      <a:pPr algn="ctr"/>
                      <a:r>
                        <a:rPr lang="en-US" sz="8800" dirty="0"/>
                        <a:t>04</a:t>
                      </a:r>
                      <a:endParaRPr lang="en-IN" sz="8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14619922"/>
                  </a:ext>
                </a:extLst>
              </a:tr>
            </a:tbl>
          </a:graphicData>
        </a:graphic>
      </p:graphicFrame>
      <p:graphicFrame>
        <p:nvGraphicFramePr>
          <p:cNvPr id="14" name="Table 14">
            <a:extLst>
              <a:ext uri="{FF2B5EF4-FFF2-40B4-BE49-F238E27FC236}">
                <a16:creationId xmlns="" xmlns:a16="http://schemas.microsoft.com/office/drawing/2014/main" id="{ED700CAC-94B8-47BA-B5C9-969241DE6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811778"/>
              </p:ext>
            </p:extLst>
          </p:nvPr>
        </p:nvGraphicFramePr>
        <p:xfrm>
          <a:off x="1988402" y="3740868"/>
          <a:ext cx="1792292" cy="1432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2292">
                  <a:extLst>
                    <a:ext uri="{9D8B030D-6E8A-4147-A177-3AD203B41FA5}">
                      <a16:colId xmlns="" xmlns:a16="http://schemas.microsoft.com/office/drawing/2014/main" val="60030095"/>
                    </a:ext>
                  </a:extLst>
                </a:gridCol>
              </a:tblGrid>
              <a:tr h="143256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ABOUT </a:t>
                      </a:r>
                    </a:p>
                    <a:p>
                      <a:pPr algn="ctr"/>
                      <a:endParaRPr lang="en-US" sz="900" dirty="0"/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Functionalities of 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ETB </a:t>
                      </a:r>
                      <a:endParaRPr lang="en-IN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7591423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="" xmlns:a16="http://schemas.microsoft.com/office/drawing/2014/main" id="{CE1FD3A2-1693-4651-BC5F-1CDCFAD6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02238"/>
              </p:ext>
            </p:extLst>
          </p:nvPr>
        </p:nvGraphicFramePr>
        <p:xfrm>
          <a:off x="4109986" y="3740868"/>
          <a:ext cx="1792292" cy="1432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2292">
                  <a:extLst>
                    <a:ext uri="{9D8B030D-6E8A-4147-A177-3AD203B41FA5}">
                      <a16:colId xmlns="" xmlns:a16="http://schemas.microsoft.com/office/drawing/2014/main" val="60030095"/>
                    </a:ext>
                  </a:extLst>
                </a:gridCol>
              </a:tblGrid>
              <a:tr h="143256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SNIPPETS</a:t>
                      </a:r>
                    </a:p>
                    <a:p>
                      <a:pPr algn="ctr"/>
                      <a:endParaRPr lang="en-IN" sz="900" dirty="0"/>
                    </a:p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Screenshots of our Project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75914236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="" xmlns:a16="http://schemas.microsoft.com/office/drawing/2014/main" id="{94C96450-E84A-4712-924C-1607E11A5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524045"/>
              </p:ext>
            </p:extLst>
          </p:nvPr>
        </p:nvGraphicFramePr>
        <p:xfrm>
          <a:off x="6254933" y="3592279"/>
          <a:ext cx="1792292" cy="1432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2292">
                  <a:extLst>
                    <a:ext uri="{9D8B030D-6E8A-4147-A177-3AD203B41FA5}">
                      <a16:colId xmlns="" xmlns:a16="http://schemas.microsoft.com/office/drawing/2014/main" val="60030095"/>
                    </a:ext>
                  </a:extLst>
                </a:gridCol>
              </a:tblGrid>
              <a:tr h="143256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DIAGRAMS</a:t>
                      </a:r>
                    </a:p>
                    <a:p>
                      <a:pPr algn="ctr"/>
                      <a:endParaRPr lang="en-IN" sz="900" dirty="0"/>
                    </a:p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UML Diagrams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75914236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="" xmlns:a16="http://schemas.microsoft.com/office/drawing/2014/main" id="{5D4BD63F-BB5A-42F1-83D9-911B44E1E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284817"/>
              </p:ext>
            </p:extLst>
          </p:nvPr>
        </p:nvGraphicFramePr>
        <p:xfrm>
          <a:off x="8404955" y="3587624"/>
          <a:ext cx="1792292" cy="1432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2292">
                  <a:extLst>
                    <a:ext uri="{9D8B030D-6E8A-4147-A177-3AD203B41FA5}">
                      <a16:colId xmlns="" xmlns:a16="http://schemas.microsoft.com/office/drawing/2014/main" val="60030095"/>
                    </a:ext>
                  </a:extLst>
                </a:gridCol>
              </a:tblGrid>
              <a:tr h="143256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DATABASE</a:t>
                      </a:r>
                    </a:p>
                    <a:p>
                      <a:pPr algn="ctr"/>
                      <a:endParaRPr lang="en-IN" sz="900" dirty="0"/>
                    </a:p>
                    <a:p>
                      <a:pPr algn="ctr"/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ER Diagram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75914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554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16" y="876079"/>
            <a:ext cx="8397968" cy="51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395" y="883699"/>
            <a:ext cx="8413209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21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03" y="688522"/>
            <a:ext cx="9765808" cy="547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05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19" y="660034"/>
            <a:ext cx="8954616" cy="54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09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25" y="842601"/>
            <a:ext cx="8411749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7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7293B6-6733-4729-91CB-505B6504A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76698"/>
            <a:ext cx="10353762" cy="1257300"/>
          </a:xfrm>
        </p:spPr>
        <p:txBody>
          <a:bodyPr/>
          <a:lstStyle/>
          <a:p>
            <a:r>
              <a:rPr lang="en-US" dirty="0"/>
              <a:t>UML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/>
              <a:t> Usecase Diagram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18" y="1633998"/>
            <a:ext cx="9311424" cy="4856954"/>
          </a:xfrm>
        </p:spPr>
      </p:pic>
    </p:spTree>
    <p:extLst>
      <p:ext uri="{BB962C8B-B14F-4D97-AF65-F5344CB8AC3E}">
        <p14:creationId xmlns:p14="http://schemas.microsoft.com/office/powerpoint/2010/main" val="2533752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7293B6-6733-4729-91CB-505B6504A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760"/>
            <a:ext cx="10353762" cy="1257300"/>
          </a:xfrm>
        </p:spPr>
        <p:txBody>
          <a:bodyPr/>
          <a:lstStyle/>
          <a:p>
            <a:r>
              <a:rPr lang="en-US" dirty="0"/>
              <a:t>UML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/>
              <a:t> Class Diagram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39C0B8D-18CE-424B-9DBD-14DAB6BBB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180" y="1263060"/>
            <a:ext cx="7842991" cy="552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15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7293B6-6733-4729-91CB-505B6504A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88831"/>
            <a:ext cx="10353762" cy="1257300"/>
          </a:xfrm>
        </p:spPr>
        <p:txBody>
          <a:bodyPr/>
          <a:lstStyle/>
          <a:p>
            <a:r>
              <a:rPr lang="en-US" dirty="0"/>
              <a:t>Database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/>
              <a:t> ER Diagram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53750CE3-30F0-41EF-9659-49D1FE969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74" y="1934656"/>
            <a:ext cx="11215251" cy="4396222"/>
          </a:xfrm>
        </p:spPr>
      </p:pic>
    </p:spTree>
    <p:extLst>
      <p:ext uri="{BB962C8B-B14F-4D97-AF65-F5344CB8AC3E}">
        <p14:creationId xmlns:p14="http://schemas.microsoft.com/office/powerpoint/2010/main" val="2345178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2E5301-6DC2-4B27-866E-1C2993813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>
            <a:noAutofit/>
          </a:bodyPr>
          <a:lstStyle/>
          <a:p>
            <a:r>
              <a:rPr lang="en-US" sz="9600" dirty="0"/>
              <a:t>Thank You !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3739670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8C8C75-5407-4F33-BEF6-3815275A8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65640"/>
            <a:ext cx="10353762" cy="1257300"/>
          </a:xfrm>
        </p:spPr>
        <p:txBody>
          <a:bodyPr>
            <a:normAutofit/>
          </a:bodyPr>
          <a:lstStyle/>
          <a:p>
            <a:r>
              <a:rPr lang="en-US" sz="5400" dirty="0"/>
              <a:t>ABOUT ETB</a:t>
            </a:r>
            <a:endParaRPr lang="en-IN" sz="5400" dirty="0"/>
          </a:p>
        </p:txBody>
      </p:sp>
      <p:graphicFrame>
        <p:nvGraphicFramePr>
          <p:cNvPr id="4" name="Table 9">
            <a:extLst>
              <a:ext uri="{FF2B5EF4-FFF2-40B4-BE49-F238E27FC236}">
                <a16:creationId xmlns="" xmlns:a16="http://schemas.microsoft.com/office/drawing/2014/main" id="{C6CA9E96-4802-451B-9D75-10AD3B566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00525"/>
              </p:ext>
            </p:extLst>
          </p:nvPr>
        </p:nvGraphicFramePr>
        <p:xfrm>
          <a:off x="913795" y="1885950"/>
          <a:ext cx="3300984" cy="39052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0984">
                  <a:extLst>
                    <a:ext uri="{9D8B030D-6E8A-4147-A177-3AD203B41FA5}">
                      <a16:colId xmlns="" xmlns:a16="http://schemas.microsoft.com/office/drawing/2014/main" val="3660378886"/>
                    </a:ext>
                  </a:extLst>
                </a:gridCol>
              </a:tblGrid>
              <a:tr h="390524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636407"/>
                  </a:ext>
                </a:extLst>
              </a:tr>
            </a:tbl>
          </a:graphicData>
        </a:graphic>
      </p:graphicFrame>
      <p:graphicFrame>
        <p:nvGraphicFramePr>
          <p:cNvPr id="5" name="Table 9">
            <a:extLst>
              <a:ext uri="{FF2B5EF4-FFF2-40B4-BE49-F238E27FC236}">
                <a16:creationId xmlns="" xmlns:a16="http://schemas.microsoft.com/office/drawing/2014/main" id="{2261209A-74C1-4374-AF0E-61D011B76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303042"/>
              </p:ext>
            </p:extLst>
          </p:nvPr>
        </p:nvGraphicFramePr>
        <p:xfrm>
          <a:off x="4440184" y="1885949"/>
          <a:ext cx="3300984" cy="39052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0984">
                  <a:extLst>
                    <a:ext uri="{9D8B030D-6E8A-4147-A177-3AD203B41FA5}">
                      <a16:colId xmlns="" xmlns:a16="http://schemas.microsoft.com/office/drawing/2014/main" val="3660378886"/>
                    </a:ext>
                  </a:extLst>
                </a:gridCol>
              </a:tblGrid>
              <a:tr h="390524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636407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="" xmlns:a16="http://schemas.microsoft.com/office/drawing/2014/main" id="{68FB3065-D551-4ABB-B48F-D2264CAF6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293129"/>
              </p:ext>
            </p:extLst>
          </p:nvPr>
        </p:nvGraphicFramePr>
        <p:xfrm>
          <a:off x="924444" y="2029719"/>
          <a:ext cx="3290335" cy="810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0335">
                  <a:extLst>
                    <a:ext uri="{9D8B030D-6E8A-4147-A177-3AD203B41FA5}">
                      <a16:colId xmlns="" xmlns:a16="http://schemas.microsoft.com/office/drawing/2014/main" val="360384070"/>
                    </a:ext>
                  </a:extLst>
                </a:gridCol>
              </a:tblGrid>
              <a:tr h="810196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AIM</a:t>
                      </a:r>
                      <a:endParaRPr lang="en-IN" sz="4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6822486"/>
                  </a:ext>
                </a:extLst>
              </a:tr>
            </a:tbl>
          </a:graphicData>
        </a:graphic>
      </p:graphicFrame>
      <p:graphicFrame>
        <p:nvGraphicFramePr>
          <p:cNvPr id="8" name="Table 9">
            <a:extLst>
              <a:ext uri="{FF2B5EF4-FFF2-40B4-BE49-F238E27FC236}">
                <a16:creationId xmlns="" xmlns:a16="http://schemas.microsoft.com/office/drawing/2014/main" id="{70DB09BA-653D-4032-8B13-44CB9385D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582879"/>
              </p:ext>
            </p:extLst>
          </p:nvPr>
        </p:nvGraphicFramePr>
        <p:xfrm>
          <a:off x="7966572" y="1885949"/>
          <a:ext cx="3300984" cy="39052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0984">
                  <a:extLst>
                    <a:ext uri="{9D8B030D-6E8A-4147-A177-3AD203B41FA5}">
                      <a16:colId xmlns="" xmlns:a16="http://schemas.microsoft.com/office/drawing/2014/main" val="3660378886"/>
                    </a:ext>
                  </a:extLst>
                </a:gridCol>
              </a:tblGrid>
              <a:tr h="390524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636407"/>
                  </a:ext>
                </a:extLst>
              </a:tr>
            </a:tbl>
          </a:graphicData>
        </a:graphic>
      </p:graphicFrame>
      <p:graphicFrame>
        <p:nvGraphicFramePr>
          <p:cNvPr id="9" name="Table 7">
            <a:extLst>
              <a:ext uri="{FF2B5EF4-FFF2-40B4-BE49-F238E27FC236}">
                <a16:creationId xmlns="" xmlns:a16="http://schemas.microsoft.com/office/drawing/2014/main" id="{92A86803-9A54-44B0-9BB5-0FDEA7603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117787"/>
              </p:ext>
            </p:extLst>
          </p:nvPr>
        </p:nvGraphicFramePr>
        <p:xfrm>
          <a:off x="7966572" y="2029719"/>
          <a:ext cx="3290335" cy="810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0335">
                  <a:extLst>
                    <a:ext uri="{9D8B030D-6E8A-4147-A177-3AD203B41FA5}">
                      <a16:colId xmlns="" xmlns:a16="http://schemas.microsoft.com/office/drawing/2014/main" val="360384070"/>
                    </a:ext>
                  </a:extLst>
                </a:gridCol>
              </a:tblGrid>
              <a:tr h="810196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WORKING</a:t>
                      </a:r>
                      <a:endParaRPr lang="en-IN" sz="4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6822486"/>
                  </a:ext>
                </a:extLst>
              </a:tr>
            </a:tbl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="" xmlns:a16="http://schemas.microsoft.com/office/drawing/2014/main" id="{99F9A625-7145-46D0-922C-963599170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314359"/>
              </p:ext>
            </p:extLst>
          </p:nvPr>
        </p:nvGraphicFramePr>
        <p:xfrm>
          <a:off x="4450833" y="2032811"/>
          <a:ext cx="3290335" cy="810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0335">
                  <a:extLst>
                    <a:ext uri="{9D8B030D-6E8A-4147-A177-3AD203B41FA5}">
                      <a16:colId xmlns="" xmlns:a16="http://schemas.microsoft.com/office/drawing/2014/main" val="360384070"/>
                    </a:ext>
                  </a:extLst>
                </a:gridCol>
              </a:tblGrid>
              <a:tr h="810196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</a:rPr>
                        <a:t>WHY ETB?</a:t>
                      </a:r>
                      <a:endParaRPr lang="en-IN" sz="4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66822486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="" xmlns:a16="http://schemas.microsoft.com/office/drawing/2014/main" id="{78170FA5-34B3-418B-BDC0-1FDA39EE2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136520"/>
              </p:ext>
            </p:extLst>
          </p:nvPr>
        </p:nvGraphicFramePr>
        <p:xfrm>
          <a:off x="913795" y="2983684"/>
          <a:ext cx="3300984" cy="2669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0984">
                  <a:extLst>
                    <a:ext uri="{9D8B030D-6E8A-4147-A177-3AD203B41FA5}">
                      <a16:colId xmlns="" xmlns:a16="http://schemas.microsoft.com/office/drawing/2014/main" val="2025722420"/>
                    </a:ext>
                  </a:extLst>
                </a:gridCol>
              </a:tblGrid>
              <a:tr h="266977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  <a:p>
                      <a:pPr algn="ctr"/>
                      <a:r>
                        <a:rPr lang="en-US" sz="1800" dirty="0"/>
                        <a:t>Aims at developing an </a:t>
                      </a:r>
                    </a:p>
                    <a:p>
                      <a:pPr algn="ctr"/>
                      <a:r>
                        <a:rPr lang="en-US" sz="1800" dirty="0"/>
                        <a:t>Employee Travel Booking</a:t>
                      </a:r>
                    </a:p>
                    <a:p>
                      <a:pPr algn="ctr"/>
                      <a:r>
                        <a:rPr lang="en-US" sz="1800" dirty="0"/>
                        <a:t>Application.</a:t>
                      </a:r>
                      <a:endParaRPr lang="en-IN" sz="1800" dirty="0"/>
                    </a:p>
                    <a:p>
                      <a:pPr algn="ctr"/>
                      <a:endParaRPr lang="en-IN" sz="1800" dirty="0"/>
                    </a:p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Employee Travel Booking 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allows Employees to place requests for booking business travel tickets. 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47583025"/>
                  </a:ext>
                </a:extLst>
              </a:tr>
            </a:tbl>
          </a:graphicData>
        </a:graphic>
      </p:graphicFrame>
      <p:graphicFrame>
        <p:nvGraphicFramePr>
          <p:cNvPr id="14" name="Table 11">
            <a:extLst>
              <a:ext uri="{FF2B5EF4-FFF2-40B4-BE49-F238E27FC236}">
                <a16:creationId xmlns="" xmlns:a16="http://schemas.microsoft.com/office/drawing/2014/main" id="{B8EBC621-29E0-4999-8DBA-16A42EC5A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549912"/>
              </p:ext>
            </p:extLst>
          </p:nvPr>
        </p:nvGraphicFramePr>
        <p:xfrm>
          <a:off x="4450833" y="2989869"/>
          <a:ext cx="3300984" cy="2669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0984">
                  <a:extLst>
                    <a:ext uri="{9D8B030D-6E8A-4147-A177-3AD203B41FA5}">
                      <a16:colId xmlns="" xmlns:a16="http://schemas.microsoft.com/office/drawing/2014/main" val="2025722420"/>
                    </a:ext>
                  </a:extLst>
                </a:gridCol>
              </a:tblGrid>
              <a:tr h="266977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current corporate world, Employees are often required to travel to Domestic as well as international locations based on business requirements.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ETB will help employees to raise or submit a ticket for travelling to the required location. </a:t>
                      </a:r>
                      <a:endParaRPr lang="en-IN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47583025"/>
                  </a:ext>
                </a:extLst>
              </a:tr>
            </a:tbl>
          </a:graphicData>
        </a:graphic>
      </p:graphicFrame>
      <p:graphicFrame>
        <p:nvGraphicFramePr>
          <p:cNvPr id="15" name="Table 11">
            <a:extLst>
              <a:ext uri="{FF2B5EF4-FFF2-40B4-BE49-F238E27FC236}">
                <a16:creationId xmlns="" xmlns:a16="http://schemas.microsoft.com/office/drawing/2014/main" id="{4FF6528E-662A-4444-8204-E39CA127E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096090"/>
              </p:ext>
            </p:extLst>
          </p:nvPr>
        </p:nvGraphicFramePr>
        <p:xfrm>
          <a:off x="7977221" y="2980671"/>
          <a:ext cx="3300984" cy="2669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0984">
                  <a:extLst>
                    <a:ext uri="{9D8B030D-6E8A-4147-A177-3AD203B41FA5}">
                      <a16:colId xmlns="" xmlns:a16="http://schemas.microsoft.com/office/drawing/2014/main" val="2025722420"/>
                    </a:ext>
                  </a:extLst>
                </a:gridCol>
              </a:tblGrid>
              <a:tr h="266977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Employees will raise or place the travel request. Manager can approve, reject the request. </a:t>
                      </a:r>
                    </a:p>
                    <a:p>
                      <a:pPr algn="ctr"/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Once manager approves the request travel agent will confirm the travel or can make the status as Bookings not available. </a:t>
                      </a:r>
                    </a:p>
                    <a:p>
                      <a:pPr algn="ctr"/>
                      <a:endParaRPr lang="en-I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47583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246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DB4E88-C7C5-4FA3-88E9-DB1A459C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384"/>
            <a:ext cx="10353762" cy="1257300"/>
          </a:xfrm>
        </p:spPr>
        <p:txBody>
          <a:bodyPr/>
          <a:lstStyle/>
          <a:p>
            <a:r>
              <a:rPr lang="en-US" dirty="0"/>
              <a:t>SNIPPETS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4159872-06D8-4199-A925-E69DE3381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8" y="1133663"/>
            <a:ext cx="9877835" cy="546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3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D26F993-C470-45D5-BA07-59FFCCEEE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3" t="2894" r="33703" b="34213"/>
          <a:stretch/>
        </p:blipFill>
        <p:spPr>
          <a:xfrm>
            <a:off x="578233" y="383875"/>
            <a:ext cx="11035534" cy="609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17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E3C608C-87D4-4C9E-B953-218CF0D7A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6" t="15220" r="27122" b="22894"/>
          <a:stretch/>
        </p:blipFill>
        <p:spPr>
          <a:xfrm>
            <a:off x="989162" y="646537"/>
            <a:ext cx="10213675" cy="556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66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CCE80FA-08AE-44B3-9DF8-9AA89777F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03" t="14717" r="27123" b="22013"/>
          <a:stretch/>
        </p:blipFill>
        <p:spPr>
          <a:xfrm>
            <a:off x="1032294" y="620793"/>
            <a:ext cx="10127411" cy="561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6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563BA04-C1A3-4C23-8C13-E2A6050DD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95" y="623110"/>
            <a:ext cx="10187410" cy="561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9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43A7BAA-4297-4428-88A5-F10EC3081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6" t="15346" r="27052" b="22390"/>
          <a:stretch/>
        </p:blipFill>
        <p:spPr>
          <a:xfrm>
            <a:off x="1019355" y="649200"/>
            <a:ext cx="10153290" cy="555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309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{9067A067-D019-4F42-AE07-7B8A4B0D003C}tf12214701_win32</Template>
  <TotalTime>600</TotalTime>
  <Words>162</Words>
  <Application>Microsoft Office PowerPoint</Application>
  <PresentationFormat>Widescreen</PresentationFormat>
  <Paragraphs>42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Goudy Old Style</vt:lpstr>
      <vt:lpstr>Times New Roman</vt:lpstr>
      <vt:lpstr>Trebuchet MS</vt:lpstr>
      <vt:lpstr>Wingdings 2</vt:lpstr>
      <vt:lpstr>SlateVTI</vt:lpstr>
      <vt:lpstr>Employee  Travel Booking</vt:lpstr>
      <vt:lpstr>PowerPoint Presentation</vt:lpstr>
      <vt:lpstr>ABOUT ETB</vt:lpstr>
      <vt:lpstr>SNIPPETS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UML - Usecase Diagram</vt:lpstr>
      <vt:lpstr>UML - Class Diagram</vt:lpstr>
      <vt:lpstr>Database - ER Diagram</vt:lpstr>
      <vt:lpstr>Thank You 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Travel Booking</dc:title>
  <dc:creator>DELL</dc:creator>
  <cp:lastModifiedBy>DELL</cp:lastModifiedBy>
  <cp:revision>75</cp:revision>
  <dcterms:created xsi:type="dcterms:W3CDTF">2020-11-29T11:14:54Z</dcterms:created>
  <dcterms:modified xsi:type="dcterms:W3CDTF">2020-12-08T17:06:48Z</dcterms:modified>
</cp:coreProperties>
</file>